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7CD"/>
    <a:srgbClr val="E84B1D"/>
    <a:srgbClr val="FF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7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0879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5794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090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859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870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4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3028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5894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282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63139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711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9F3B6-31A9-4D70-847E-2FD38DE56BD0}" type="datetimeFigureOut">
              <a:rPr lang="de-CH" smtClean="0"/>
              <a:t>15.09.2025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C7F34-493F-40B2-BA42-9AA1F63FAE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92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Ein Bild, das ClipArt enthält.&#10;&#10;Automatisch generierte Beschreibung">
            <a:extLst>
              <a:ext uri="{FF2B5EF4-FFF2-40B4-BE49-F238E27FC236}">
                <a16:creationId xmlns:a16="http://schemas.microsoft.com/office/drawing/2014/main" id="{1C9401CC-DAAF-4BF5-AB41-C67028EB67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45" y="151248"/>
            <a:ext cx="3868500" cy="1277185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D3A9763-5756-447C-AEE7-01A30BCD9FDD}"/>
              </a:ext>
            </a:extLst>
          </p:cNvPr>
          <p:cNvSpPr txBox="1"/>
          <p:nvPr/>
        </p:nvSpPr>
        <p:spPr>
          <a:xfrm>
            <a:off x="7252759" y="272441"/>
            <a:ext cx="41039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CH" sz="2800" dirty="0"/>
              <a:t>Restaurant Öffnungszeiten</a:t>
            </a:r>
          </a:p>
          <a:p>
            <a:pPr algn="just"/>
            <a:endParaRPr lang="de-CH" dirty="0"/>
          </a:p>
          <a:p>
            <a:pPr algn="just"/>
            <a:r>
              <a:rPr lang="de-CH" sz="2000" dirty="0"/>
              <a:t>Montag – Freitag  :  08:00 – 16:00 Uhr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E005C6B2-5837-4B20-9E5F-F9F47B711CF9}"/>
              </a:ext>
            </a:extLst>
          </p:cNvPr>
          <p:cNvCxnSpPr>
            <a:cxnSpLocks/>
          </p:cNvCxnSpPr>
          <p:nvPr/>
        </p:nvCxnSpPr>
        <p:spPr>
          <a:xfrm>
            <a:off x="6960656" y="827160"/>
            <a:ext cx="4688194" cy="0"/>
          </a:xfrm>
          <a:prstGeom prst="line">
            <a:avLst/>
          </a:prstGeom>
          <a:ln w="28575">
            <a:solidFill>
              <a:srgbClr val="E84B1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5" name="Tabelle 14">
            <a:extLst>
              <a:ext uri="{FF2B5EF4-FFF2-40B4-BE49-F238E27FC236}">
                <a16:creationId xmlns:a16="http://schemas.microsoft.com/office/drawing/2014/main" id="{DD927C70-2661-4A97-ABCF-07FBC3D7B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296901"/>
              </p:ext>
            </p:extLst>
          </p:nvPr>
        </p:nvGraphicFramePr>
        <p:xfrm>
          <a:off x="448056" y="2141322"/>
          <a:ext cx="11299916" cy="49998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59368">
                  <a:extLst>
                    <a:ext uri="{9D8B030D-6E8A-4147-A177-3AD203B41FA5}">
                      <a16:colId xmlns:a16="http://schemas.microsoft.com/office/drawing/2014/main" val="1196889065"/>
                    </a:ext>
                  </a:extLst>
                </a:gridCol>
                <a:gridCol w="2260137">
                  <a:extLst>
                    <a:ext uri="{9D8B030D-6E8A-4147-A177-3AD203B41FA5}">
                      <a16:colId xmlns:a16="http://schemas.microsoft.com/office/drawing/2014/main" val="331807136"/>
                    </a:ext>
                  </a:extLst>
                </a:gridCol>
                <a:gridCol w="2260137">
                  <a:extLst>
                    <a:ext uri="{9D8B030D-6E8A-4147-A177-3AD203B41FA5}">
                      <a16:colId xmlns:a16="http://schemas.microsoft.com/office/drawing/2014/main" val="2589463667"/>
                    </a:ext>
                  </a:extLst>
                </a:gridCol>
                <a:gridCol w="2260137">
                  <a:extLst>
                    <a:ext uri="{9D8B030D-6E8A-4147-A177-3AD203B41FA5}">
                      <a16:colId xmlns:a16="http://schemas.microsoft.com/office/drawing/2014/main" val="1880793630"/>
                    </a:ext>
                  </a:extLst>
                </a:gridCol>
                <a:gridCol w="2260137">
                  <a:extLst>
                    <a:ext uri="{9D8B030D-6E8A-4147-A177-3AD203B41FA5}">
                      <a16:colId xmlns:a16="http://schemas.microsoft.com/office/drawing/2014/main" val="2865908114"/>
                    </a:ext>
                  </a:extLst>
                </a:gridCol>
              </a:tblGrid>
              <a:tr h="432228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Montag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Dienstag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Mittwoch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Donnerstag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Freitag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637131"/>
                  </a:ext>
                </a:extLst>
              </a:tr>
              <a:tr h="1218208">
                <a:tc>
                  <a:txBody>
                    <a:bodyPr/>
                    <a:lstStyle/>
                    <a:p>
                      <a:pPr algn="ctr"/>
                      <a:r>
                        <a:rPr lang="de-CH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Chilbisteak</a:t>
                      </a:r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Schwein</a:t>
                      </a:r>
                    </a:p>
                    <a:p>
                      <a:pPr algn="ctr"/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Kartoffelkoketten</a:t>
                      </a:r>
                    </a:p>
                    <a:p>
                      <a:pPr algn="ctr"/>
                      <a:r>
                        <a:rPr lang="de-CH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Gemüse</a:t>
                      </a:r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Lasagne</a:t>
                      </a:r>
                    </a:p>
                    <a:p>
                      <a:pPr algn="ctr"/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(Rind)</a:t>
                      </a:r>
                    </a:p>
                    <a:p>
                      <a:pPr algn="ctr"/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Grillschnecke</a:t>
                      </a:r>
                    </a:p>
                    <a:p>
                      <a:pPr algn="ctr"/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Senfsauce</a:t>
                      </a:r>
                    </a:p>
                    <a:p>
                      <a:pPr algn="ctr"/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Rösti</a:t>
                      </a:r>
                    </a:p>
                    <a:p>
                      <a:pPr algn="ctr"/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Gemüse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800" dirty="0"/>
                        <a:t>Schweins</a:t>
                      </a:r>
                    </a:p>
                    <a:p>
                      <a:pPr algn="ctr"/>
                      <a:r>
                        <a:rPr lang="de-CH" sz="1800" dirty="0"/>
                        <a:t>Currygeschnetzeltes Reis</a:t>
                      </a:r>
                    </a:p>
                    <a:p>
                      <a:pPr algn="ctr"/>
                      <a:r>
                        <a:rPr lang="de-CH" sz="1800" dirty="0"/>
                        <a:t>Früchte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Nach Aushang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704177"/>
                  </a:ext>
                </a:extLst>
              </a:tr>
              <a:tr h="2931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/>
                        <a:t>CHF 11.50 / HKL </a:t>
                      </a:r>
                      <a:r>
                        <a:rPr lang="de-CH" sz="1400" b="1" dirty="0"/>
                        <a:t>CH</a:t>
                      </a:r>
                    </a:p>
                  </a:txBody>
                  <a:tcPr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/>
                        <a:t>CHF 11.50 / HKL </a:t>
                      </a:r>
                      <a:r>
                        <a:rPr lang="de-CH" sz="1400" b="1" dirty="0"/>
                        <a:t>CH</a:t>
                      </a:r>
                    </a:p>
                  </a:txBody>
                  <a:tcPr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/>
                        <a:t>CHF 11.50 / HKL </a:t>
                      </a:r>
                      <a:r>
                        <a:rPr lang="de-CH" sz="1400" b="1" dirty="0"/>
                        <a:t>CH</a:t>
                      </a:r>
                    </a:p>
                  </a:txBody>
                  <a:tcPr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/>
                        <a:t>CHF 11.50 / HKL </a:t>
                      </a:r>
                      <a:r>
                        <a:rPr lang="de-CH" sz="1400" b="1" dirty="0"/>
                        <a:t>CH</a:t>
                      </a:r>
                    </a:p>
                  </a:txBody>
                  <a:tcPr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/>
                        <a:t>CHF 11.50 / HKL </a:t>
                      </a:r>
                      <a:r>
                        <a:rPr lang="de-CH" sz="1400" b="1" dirty="0"/>
                        <a:t>CH</a:t>
                      </a:r>
                    </a:p>
                  </a:txBody>
                  <a:tcPr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488530"/>
                  </a:ext>
                </a:extLst>
              </a:tr>
              <a:tr h="1612065">
                <a:tc gridSpan="5">
                  <a:txBody>
                    <a:bodyPr/>
                    <a:lstStyle/>
                    <a:p>
                      <a:pPr algn="ctr"/>
                      <a:r>
                        <a:rPr lang="de-CH" b="1" dirty="0" err="1"/>
                        <a:t>Wochenspez</a:t>
                      </a:r>
                      <a:endParaRPr lang="de-CH" b="1" dirty="0"/>
                    </a:p>
                    <a:p>
                      <a:pPr algn="ctr"/>
                      <a:r>
                        <a:rPr lang="de-CH" dirty="0"/>
                        <a:t>Pullet </a:t>
                      </a:r>
                      <a:r>
                        <a:rPr lang="de-CH" dirty="0" err="1"/>
                        <a:t>Pork</a:t>
                      </a:r>
                      <a:r>
                        <a:rPr lang="de-CH" dirty="0"/>
                        <a:t> Hamburger mit Cole </a:t>
                      </a:r>
                      <a:r>
                        <a:rPr lang="de-CH" dirty="0" err="1"/>
                        <a:t>Slaw</a:t>
                      </a:r>
                      <a:r>
                        <a:rPr lang="de-CH" dirty="0"/>
                        <a:t> Salat und BBQ-Sauce</a:t>
                      </a:r>
                    </a:p>
                    <a:p>
                      <a:pPr algn="ctr"/>
                      <a:r>
                        <a:rPr lang="de-CH" dirty="0"/>
                        <a:t>Pommes frites</a:t>
                      </a:r>
                    </a:p>
                    <a:p>
                      <a:pPr algn="ctr"/>
                      <a:r>
                        <a:rPr lang="de-CH" dirty="0"/>
                        <a:t>5dl Eistee</a:t>
                      </a:r>
                    </a:p>
                    <a:p>
                      <a:pPr algn="ctr"/>
                      <a:r>
                        <a:rPr lang="de-CH" sz="1400" dirty="0"/>
                        <a:t>CHF 9.50 / HKL </a:t>
                      </a:r>
                      <a:r>
                        <a:rPr lang="de-CH" sz="1400" b="1" dirty="0"/>
                        <a:t>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076198"/>
                  </a:ext>
                </a:extLst>
              </a:tr>
              <a:tr h="1370624">
                <a:tc gridSpan="5">
                  <a:txBody>
                    <a:bodyPr/>
                    <a:lstStyle/>
                    <a:p>
                      <a:pPr algn="ctr"/>
                      <a:r>
                        <a:rPr lang="de-CH" sz="2000" b="1" dirty="0"/>
                        <a:t>Vegi </a:t>
                      </a:r>
                    </a:p>
                    <a:p>
                      <a:pPr algn="ctr"/>
                      <a:r>
                        <a:rPr lang="de-CH" dirty="0"/>
                        <a:t>Gemüse Hamburger mit Cole </a:t>
                      </a:r>
                      <a:r>
                        <a:rPr lang="de-CH" dirty="0" err="1"/>
                        <a:t>Slaw</a:t>
                      </a:r>
                      <a:r>
                        <a:rPr lang="de-CH"/>
                        <a:t> Salat </a:t>
                      </a:r>
                      <a:r>
                        <a:rPr lang="de-CH" dirty="0"/>
                        <a:t>und BBQ-Sauce</a:t>
                      </a:r>
                    </a:p>
                    <a:p>
                      <a:pPr algn="ctr"/>
                      <a:r>
                        <a:rPr lang="de-CH" dirty="0"/>
                        <a:t>Pommes frites</a:t>
                      </a:r>
                    </a:p>
                    <a:p>
                      <a:pPr algn="ctr"/>
                      <a:r>
                        <a:rPr lang="de-CH" dirty="0"/>
                        <a:t>5dl Eistee</a:t>
                      </a:r>
                    </a:p>
                    <a:p>
                      <a:pPr algn="ctr"/>
                      <a:r>
                        <a:rPr lang="de-CH" sz="1400" dirty="0"/>
                        <a:t>CHF 9.50</a:t>
                      </a:r>
                      <a:endParaRPr lang="de-CH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089434"/>
                  </a:ext>
                </a:extLst>
              </a:tr>
            </a:tbl>
          </a:graphicData>
        </a:graphic>
      </p:graphicFrame>
      <p:sp>
        <p:nvSpPr>
          <p:cNvPr id="16" name="Textfeld 15">
            <a:extLst>
              <a:ext uri="{FF2B5EF4-FFF2-40B4-BE49-F238E27FC236}">
                <a16:creationId xmlns:a16="http://schemas.microsoft.com/office/drawing/2014/main" id="{ACE1D0D4-8C1A-44B6-9D41-568468FAA0B3}"/>
              </a:ext>
            </a:extLst>
          </p:cNvPr>
          <p:cNvSpPr txBox="1"/>
          <p:nvPr/>
        </p:nvSpPr>
        <p:spPr>
          <a:xfrm>
            <a:off x="375126" y="1666165"/>
            <a:ext cx="4103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CH" sz="2800" dirty="0"/>
              <a:t>15.09.2025 – 19.09.2025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AF626A9-068D-475B-A79A-2892B699E988}"/>
              </a:ext>
            </a:extLst>
          </p:cNvPr>
          <p:cNvSpPr txBox="1"/>
          <p:nvPr/>
        </p:nvSpPr>
        <p:spPr>
          <a:xfrm>
            <a:off x="4479114" y="1428433"/>
            <a:ext cx="735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2400" dirty="0">
                <a:solidFill>
                  <a:srgbClr val="E84B1D"/>
                </a:solidFill>
              </a:rPr>
              <a:t>Bitte </a:t>
            </a:r>
            <a:r>
              <a:rPr lang="de-CH" sz="2400" b="1" dirty="0">
                <a:solidFill>
                  <a:srgbClr val="E84B1D"/>
                </a:solidFill>
              </a:rPr>
              <a:t>bestellen</a:t>
            </a:r>
            <a:r>
              <a:rPr lang="de-CH" sz="2400" dirty="0">
                <a:solidFill>
                  <a:srgbClr val="E84B1D"/>
                </a:solidFill>
              </a:rPr>
              <a:t> Sie das </a:t>
            </a:r>
            <a:r>
              <a:rPr lang="de-CH" sz="2400" b="1" dirty="0">
                <a:solidFill>
                  <a:srgbClr val="E84B1D"/>
                </a:solidFill>
              </a:rPr>
              <a:t>Mittagsmenü</a:t>
            </a:r>
            <a:r>
              <a:rPr lang="de-CH" sz="2400" dirty="0">
                <a:solidFill>
                  <a:srgbClr val="E84B1D"/>
                </a:solidFill>
              </a:rPr>
              <a:t> in der grossen Pause </a:t>
            </a:r>
          </a:p>
          <a:p>
            <a:pPr algn="r"/>
            <a:r>
              <a:rPr lang="de-CH" sz="2400" dirty="0">
                <a:solidFill>
                  <a:srgbClr val="E84B1D"/>
                </a:solidFill>
              </a:rPr>
              <a:t>in der Mensa oder per Telefon – 031 635 33 81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A347154-364E-452B-9BC4-2A77D7C58169}"/>
              </a:ext>
            </a:extLst>
          </p:cNvPr>
          <p:cNvSpPr txBox="1"/>
          <p:nvPr/>
        </p:nvSpPr>
        <p:spPr>
          <a:xfrm>
            <a:off x="7677198" y="6333310"/>
            <a:ext cx="40342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100" b="1" dirty="0"/>
              <a:t>HKL</a:t>
            </a:r>
            <a:r>
              <a:rPr lang="de-CH" sz="1100" dirty="0"/>
              <a:t> Herkunftsland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F3D428AB-5BD5-46F1-B01A-A5FACD6E711B}"/>
              </a:ext>
            </a:extLst>
          </p:cNvPr>
          <p:cNvSpPr/>
          <p:nvPr/>
        </p:nvSpPr>
        <p:spPr>
          <a:xfrm rot="20900209">
            <a:off x="76467" y="5043825"/>
            <a:ext cx="345644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CH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Mittags-Buffet</a:t>
            </a:r>
            <a:endParaRPr lang="de-CH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de-CH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Poulet Cordon bleu</a:t>
            </a:r>
          </a:p>
          <a:p>
            <a:pPr algn="ctr"/>
            <a:r>
              <a:rPr lang="de-CH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Pommes frites</a:t>
            </a:r>
          </a:p>
          <a:p>
            <a:pPr algn="ctr"/>
            <a:r>
              <a:rPr lang="de-CH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CHF 10.00</a:t>
            </a:r>
          </a:p>
        </p:txBody>
      </p:sp>
    </p:spTree>
    <p:extLst>
      <p:ext uri="{BB962C8B-B14F-4D97-AF65-F5344CB8AC3E}">
        <p14:creationId xmlns:p14="http://schemas.microsoft.com/office/powerpoint/2010/main" val="2165037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1FDF302FB7FB34E91CA498060471874" ma:contentTypeVersion="11" ma:contentTypeDescription="Ein neues Dokument erstellen." ma:contentTypeScope="" ma:versionID="d968dd12522a16a088413c3d9cce33d0">
  <xsd:schema xmlns:xsd="http://www.w3.org/2001/XMLSchema" xmlns:xs="http://www.w3.org/2001/XMLSchema" xmlns:p="http://schemas.microsoft.com/office/2006/metadata/properties" xmlns:ns3="7ebe4ec9-6d89-4f8e-aed3-a7cf0f09b62f" xmlns:ns4="7a29bf66-3ad3-4d5e-93e6-c8ec24932fb1" targetNamespace="http://schemas.microsoft.com/office/2006/metadata/properties" ma:root="true" ma:fieldsID="b4775825598c602d9b3b2762f8531d41" ns3:_="" ns4:_="">
    <xsd:import namespace="7ebe4ec9-6d89-4f8e-aed3-a7cf0f09b62f"/>
    <xsd:import namespace="7a29bf66-3ad3-4d5e-93e6-c8ec24932fb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be4ec9-6d89-4f8e-aed3-a7cf0f09b6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9bf66-3ad3-4d5e-93e6-c8ec24932fb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1C54A0-7943-4B78-9116-ED42F16A0B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be4ec9-6d89-4f8e-aed3-a7cf0f09b62f"/>
    <ds:schemaRef ds:uri="7a29bf66-3ad3-4d5e-93e6-c8ec24932f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BB9F98-65EB-47DF-8388-04D71091F1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A520FA-B155-40F4-B8A5-F795064421DA}">
  <ds:schemaRefs>
    <ds:schemaRef ds:uri="http://schemas.microsoft.com/office/2006/documentManagement/types"/>
    <ds:schemaRef ds:uri="7a29bf66-3ad3-4d5e-93e6-c8ec24932fb1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7ebe4ec9-6d89-4f8e-aed3-a7cf0f09b62f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Breitbild</PresentationFormat>
  <Paragraphs>47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</dc:title>
  <dc:creator>verena marmet</dc:creator>
  <cp:lastModifiedBy>Markus Roth</cp:lastModifiedBy>
  <cp:revision>414</cp:revision>
  <cp:lastPrinted>2025-09-07T12:57:59Z</cp:lastPrinted>
  <dcterms:created xsi:type="dcterms:W3CDTF">2017-01-13T10:59:51Z</dcterms:created>
  <dcterms:modified xsi:type="dcterms:W3CDTF">2025-09-15T07:09:31Z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0x01010081FDF302FB7FB34E91CA498060471874</vt:lpwstr>
  </property>
  <property fmtid="{D5CDD505-2E9C-101B-9397-08002B2CF9AE}" pid="3" name="Order">
    <vt:r8>1983000</vt:r8>
  </property>
</Properties>
</file>