
<file path=[Content_Types].xml><?xml version="1.0" encoding="utf-8"?>
<Types xmlns="http://schemas.openxmlformats.org/package/2006/content-types">
  <Default Extension="emf" ContentType="image/x-emf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9" r:id="rId5"/>
  </p:sldIdLst>
  <p:sldSz cx="12192000" cy="6858000"/>
  <p:notesSz cx="6858000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731" userDrawn="1">
          <p15:clr>
            <a:srgbClr val="A4A3A4"/>
          </p15:clr>
        </p15:guide>
        <p15:guide id="4" pos="3205" userDrawn="1">
          <p15:clr>
            <a:srgbClr val="A4A3A4"/>
          </p15:clr>
        </p15:guide>
        <p15:guide id="5" orient="horz" pos="4156" userDrawn="1">
          <p15:clr>
            <a:srgbClr val="A4A3A4"/>
          </p15:clr>
        </p15:guide>
        <p15:guide id="6" orient="horz" pos="2296" userDrawn="1">
          <p15:clr>
            <a:srgbClr val="A4A3A4"/>
          </p15:clr>
        </p15:guide>
        <p15:guide id="7" pos="5382" userDrawn="1">
          <p15:clr>
            <a:srgbClr val="A4A3A4"/>
          </p15:clr>
        </p15:guide>
        <p15:guide id="8" pos="710" userDrawn="1">
          <p15:clr>
            <a:srgbClr val="A4A3A4"/>
          </p15:clr>
        </p15:guide>
        <p15:guide id="9" orient="horz" pos="958" userDrawn="1">
          <p15:clr>
            <a:srgbClr val="A4A3A4"/>
          </p15:clr>
        </p15:guide>
        <p15:guide id="10" pos="41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00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348" y="102"/>
      </p:cViewPr>
      <p:guideLst>
        <p:guide orient="horz" pos="2160"/>
        <p:guide pos="3840"/>
        <p:guide orient="horz" pos="731"/>
        <p:guide pos="3205"/>
        <p:guide orient="horz" pos="4156"/>
        <p:guide orient="horz" pos="2296"/>
        <p:guide pos="5382"/>
        <p:guide pos="710"/>
        <p:guide orient="horz" pos="958"/>
        <p:guide pos="41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3498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89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package" Target="../embeddings/Microsoft_Excel_Worksheet.xlsx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:a16="http://schemas.microsoft.com/office/drawing/2014/main" id="{69AB122B-565A-09C7-B83E-5FB4341994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3" name="Grafik 2" descr="Ein Bild, das Schrift, Text, Grafiken, Logo enthält.&#10;&#10;KI-generierte Inhalte können fehlerhaft sein.">
            <a:extLst>
              <a:ext uri="{FF2B5EF4-FFF2-40B4-BE49-F238E27FC236}">
                <a16:creationId xmlns:a16="http://schemas.microsoft.com/office/drawing/2014/main" id="{25DA4F29-830A-3D93-132F-C7A958879C3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125" y="562693"/>
            <a:ext cx="2124000" cy="70750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ADA86F2E-B180-9B46-29BC-CE5D2FA18547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925"/>
          <a:stretch>
            <a:fillRect/>
          </a:stretch>
        </p:blipFill>
        <p:spPr>
          <a:xfrm>
            <a:off x="1045638" y="6051060"/>
            <a:ext cx="2796585" cy="720000"/>
          </a:xfrm>
          <a:prstGeom prst="rect">
            <a:avLst/>
          </a:prstGeom>
        </p:spPr>
      </p:pic>
      <p:graphicFrame>
        <p:nvGraphicFramePr>
          <p:cNvPr id="34" name="Objekt 33">
            <a:extLst>
              <a:ext uri="{FF2B5EF4-FFF2-40B4-BE49-F238E27FC236}">
                <a16:creationId xmlns:a16="http://schemas.microsoft.com/office/drawing/2014/main" id="{A3E0966B-E882-DBDF-08A6-E9E14670FCAC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1062424478"/>
              </p:ext>
            </p:extLst>
          </p:nvPr>
        </p:nvGraphicFramePr>
        <p:xfrm>
          <a:off x="463550" y="1527175"/>
          <a:ext cx="11520488" cy="4622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6" imgW="6819847" imgH="2736815" progId="Excel.Sheet.12">
                  <p:embed/>
                </p:oleObj>
              </mc:Choice>
              <mc:Fallback>
                <p:oleObj name="Worksheet" r:id="rId6" imgW="6819847" imgH="2736815" progId="Excel.Sheet.12">
                  <p:embed/>
                  <p:pic>
                    <p:nvPicPr>
                      <p:cNvPr id="34" name="Objekt 33">
                        <a:extLst>
                          <a:ext uri="{FF2B5EF4-FFF2-40B4-BE49-F238E27FC236}">
                            <a16:creationId xmlns:a16="http://schemas.microsoft.com/office/drawing/2014/main" id="{A3E0966B-E882-DBDF-08A6-E9E14670FCA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463550" y="1527175"/>
                        <a:ext cx="11520488" cy="4622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6373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8" userDrawn="1">
          <p15:clr>
            <a:srgbClr val="F26B43"/>
          </p15:clr>
        </p15:guide>
        <p15:guide id="2" pos="71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F25E09-527D-80EE-5D82-4CB677A8B3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feld 30">
            <a:extLst>
              <a:ext uri="{FF2B5EF4-FFF2-40B4-BE49-F238E27FC236}">
                <a16:creationId xmlns:a16="http://schemas.microsoft.com/office/drawing/2014/main" id="{8175EB65-38E6-B58E-10DA-E5331C3FA37D}"/>
              </a:ext>
            </a:extLst>
          </p:cNvPr>
          <p:cNvSpPr txBox="1"/>
          <p:nvPr/>
        </p:nvSpPr>
        <p:spPr>
          <a:xfrm>
            <a:off x="1136805" y="1527926"/>
            <a:ext cx="3599999" cy="91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CH" sz="1650" dirty="0">
                <a:latin typeface="Arial Nova" panose="020B0504020202020204" pitchFamily="34" charset="0"/>
              </a:rPr>
              <a:t>Gebratenes </a:t>
            </a:r>
            <a:r>
              <a:rPr lang="de-CH" sz="1650" dirty="0" err="1">
                <a:latin typeface="Arial Nova" panose="020B0504020202020204" pitchFamily="34" charset="0"/>
              </a:rPr>
              <a:t>Pouletsteak</a:t>
            </a:r>
            <a:r>
              <a:rPr lang="de-CH" sz="1650" dirty="0">
                <a:latin typeface="Arial Nova" panose="020B0504020202020204" pitchFamily="34" charset="0"/>
              </a:rPr>
              <a:t> Kräuterbutter und Pommes frites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Gemüse</a:t>
            </a: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BE74C1C8-3C9A-4139-AC6B-285961AD9D75}"/>
              </a:ext>
            </a:extLst>
          </p:cNvPr>
          <p:cNvSpPr txBox="1"/>
          <p:nvPr/>
        </p:nvSpPr>
        <p:spPr>
          <a:xfrm>
            <a:off x="1131700" y="2453344"/>
            <a:ext cx="3600000" cy="91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CH" sz="1650" dirty="0">
                <a:latin typeface="Arial Nova" panose="020B0504020202020204" pitchFamily="34" charset="0"/>
              </a:rPr>
              <a:t>Truten Geschnetzeltes an 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Currysauce mit Reis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Salat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:a16="http://schemas.microsoft.com/office/drawing/2014/main" id="{90562516-2A88-DA7D-9A9D-334567483D1D}"/>
              </a:ext>
            </a:extLst>
          </p:cNvPr>
          <p:cNvSpPr txBox="1"/>
          <p:nvPr/>
        </p:nvSpPr>
        <p:spPr>
          <a:xfrm>
            <a:off x="1135617" y="3374824"/>
            <a:ext cx="3600000" cy="91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CH" sz="1650" dirty="0">
                <a:latin typeface="Arial Nova" panose="020B0504020202020204" pitchFamily="34" charset="0"/>
              </a:rPr>
              <a:t>Älpler Makkaroni mit Schinken, Speck, Kartoffeln, Lauch, Erbsen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Gratiniert Apfelmus</a:t>
            </a:r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184F62E8-6AFB-539F-C515-D6A687CBD65F}"/>
              </a:ext>
            </a:extLst>
          </p:cNvPr>
          <p:cNvSpPr txBox="1"/>
          <p:nvPr/>
        </p:nvSpPr>
        <p:spPr>
          <a:xfrm>
            <a:off x="1136806" y="4299689"/>
            <a:ext cx="3600000" cy="91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CH" sz="1650" dirty="0">
                <a:latin typeface="Arial Nova" panose="020B0504020202020204" pitchFamily="34" charset="0"/>
              </a:rPr>
              <a:t>Schweinschnitzel mit Tomaten und Raclettekäse überbacken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Süsskartoffel frites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0E52D839-7FB5-E53C-C834-4FF0136D3A80}"/>
              </a:ext>
            </a:extLst>
          </p:cNvPr>
          <p:cNvSpPr txBox="1"/>
          <p:nvPr/>
        </p:nvSpPr>
        <p:spPr>
          <a:xfrm>
            <a:off x="1136806" y="5226453"/>
            <a:ext cx="3600000" cy="91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CH" sz="1650" dirty="0">
                <a:latin typeface="Arial Nova" panose="020B0504020202020204" pitchFamily="34" charset="0"/>
              </a:rPr>
              <a:t>Schweinsragout mit 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Spätzli und Gemüse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2AE312DD-17CF-E12A-4A3A-26CE70E89573}"/>
              </a:ext>
            </a:extLst>
          </p:cNvPr>
          <p:cNvSpPr txBox="1"/>
          <p:nvPr/>
        </p:nvSpPr>
        <p:spPr>
          <a:xfrm>
            <a:off x="4744920" y="1532276"/>
            <a:ext cx="3612127" cy="140343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de-CH" sz="1650" b="1" u="sng" dirty="0" err="1">
                <a:latin typeface="Arial Nova" panose="020B0504020202020204" pitchFamily="34" charset="0"/>
              </a:rPr>
              <a:t>Wochenspez</a:t>
            </a:r>
            <a:endParaRPr lang="de-CH" sz="1650" b="1" u="sng" dirty="0">
              <a:latin typeface="Arial Nova" panose="020B0504020202020204" pitchFamily="34" charset="0"/>
            </a:endParaRPr>
          </a:p>
          <a:p>
            <a:r>
              <a:rPr lang="de-CH" sz="1650" dirty="0">
                <a:latin typeface="Arial Nova" panose="020B0504020202020204" pitchFamily="34" charset="0"/>
              </a:rPr>
              <a:t>Currywurst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Pommes frites 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5dl Eistee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3BBD106F-CBC9-A221-106A-BBF2124D0936}"/>
              </a:ext>
            </a:extLst>
          </p:cNvPr>
          <p:cNvSpPr txBox="1"/>
          <p:nvPr/>
        </p:nvSpPr>
        <p:spPr>
          <a:xfrm>
            <a:off x="4751942" y="3040898"/>
            <a:ext cx="3587592" cy="18088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lang="de-CH" sz="1650" b="1" u="sng" dirty="0">
                <a:latin typeface="Arial Nova" panose="020B0504020202020204" pitchFamily="34" charset="0"/>
              </a:rPr>
              <a:t>Vegi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Tortellini mit Spinat und Ricotta gefüllt an Kräutersauce 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Salat 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5dl Eistee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0A2957D6-F4BC-17C5-5EF0-A8915A6A08B4}"/>
              </a:ext>
            </a:extLst>
          </p:cNvPr>
          <p:cNvSpPr txBox="1"/>
          <p:nvPr/>
        </p:nvSpPr>
        <p:spPr>
          <a:xfrm>
            <a:off x="8357048" y="5474162"/>
            <a:ext cx="3676990" cy="918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de-CH" sz="1650" dirty="0">
                <a:solidFill>
                  <a:srgbClr val="E10032"/>
                </a:solidFill>
                <a:latin typeface="Arial Nova" panose="020B0504020202020204" pitchFamily="34" charset="0"/>
              </a:rPr>
              <a:t>Bitte </a:t>
            </a:r>
            <a:r>
              <a:rPr lang="de-CH" sz="1650" b="1" dirty="0">
                <a:solidFill>
                  <a:srgbClr val="E10032"/>
                </a:solidFill>
                <a:latin typeface="Arial Nova" panose="020B0504020202020204" pitchFamily="34" charset="0"/>
              </a:rPr>
              <a:t>bestellen</a:t>
            </a:r>
            <a:r>
              <a:rPr lang="de-CH" sz="1650" dirty="0">
                <a:solidFill>
                  <a:srgbClr val="E10032"/>
                </a:solidFill>
                <a:latin typeface="Arial Nova" panose="020B0504020202020204" pitchFamily="34" charset="0"/>
              </a:rPr>
              <a:t> Sie das </a:t>
            </a:r>
            <a:r>
              <a:rPr lang="de-CH" sz="1650" b="1" dirty="0">
                <a:solidFill>
                  <a:srgbClr val="E10032"/>
                </a:solidFill>
                <a:latin typeface="Arial Nova" panose="020B0504020202020204" pitchFamily="34" charset="0"/>
              </a:rPr>
              <a:t>Mittagsmenü </a:t>
            </a:r>
            <a:r>
              <a:rPr lang="de-CH" sz="1650" dirty="0">
                <a:solidFill>
                  <a:srgbClr val="E10032"/>
                </a:solidFill>
                <a:latin typeface="Arial Nova" panose="020B0504020202020204" pitchFamily="34" charset="0"/>
              </a:rPr>
              <a:t>in der grossen Pause in der Mensa oder per Telefon: 031 635 33 81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5EF816A-B674-D20E-B1C4-DE65E38F32B6}"/>
              </a:ext>
            </a:extLst>
          </p:cNvPr>
          <p:cNvSpPr txBox="1"/>
          <p:nvPr/>
        </p:nvSpPr>
        <p:spPr>
          <a:xfrm>
            <a:off x="4722699" y="4917048"/>
            <a:ext cx="3600000" cy="1309539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wrap="square" rtlCol="0">
            <a:noAutofit/>
          </a:bodyPr>
          <a:lstStyle/>
          <a:p>
            <a:r>
              <a:rPr lang="de-CH" sz="1650" b="1" u="sng" dirty="0">
                <a:latin typeface="Arial Nova" panose="020B0504020202020204" pitchFamily="34" charset="0"/>
              </a:rPr>
              <a:t>Mittags-Buffet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Poulet Schnitzel paniert</a:t>
            </a:r>
          </a:p>
          <a:p>
            <a:r>
              <a:rPr lang="de-CH" sz="1650" dirty="0">
                <a:latin typeface="Arial Nova" panose="020B0504020202020204" pitchFamily="34" charset="0"/>
              </a:rPr>
              <a:t>Pommes frites 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2D18B36-DBD1-A69A-422C-E1CAD4606C84}"/>
              </a:ext>
            </a:extLst>
          </p:cNvPr>
          <p:cNvSpPr txBox="1"/>
          <p:nvPr/>
        </p:nvSpPr>
        <p:spPr>
          <a:xfrm>
            <a:off x="3171825" y="2132698"/>
            <a:ext cx="162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HKL CH  / CHF 11.50</a:t>
            </a:r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0C53AB4B-E78B-6690-2D69-2EEEFBC561F8}"/>
              </a:ext>
            </a:extLst>
          </p:cNvPr>
          <p:cNvSpPr txBox="1"/>
          <p:nvPr/>
        </p:nvSpPr>
        <p:spPr>
          <a:xfrm>
            <a:off x="6719515" y="2645464"/>
            <a:ext cx="162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HKL CH / CHF 9.50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10A851BC-07B3-3ADE-ECDC-E0B3EBE3EAAE}"/>
              </a:ext>
            </a:extLst>
          </p:cNvPr>
          <p:cNvSpPr txBox="1"/>
          <p:nvPr/>
        </p:nvSpPr>
        <p:spPr>
          <a:xfrm>
            <a:off x="6719515" y="5833827"/>
            <a:ext cx="162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HKL CH / CHF 10.00</a:t>
            </a:r>
          </a:p>
        </p:txBody>
      </p:sp>
      <p:sp>
        <p:nvSpPr>
          <p:cNvPr id="15" name="Textfeld 14">
            <a:extLst>
              <a:ext uri="{FF2B5EF4-FFF2-40B4-BE49-F238E27FC236}">
                <a16:creationId xmlns:a16="http://schemas.microsoft.com/office/drawing/2014/main" id="{B316D681-9930-B3B6-95F2-DF2616B4F17F}"/>
              </a:ext>
            </a:extLst>
          </p:cNvPr>
          <p:cNvSpPr txBox="1"/>
          <p:nvPr/>
        </p:nvSpPr>
        <p:spPr>
          <a:xfrm>
            <a:off x="6774007" y="4510384"/>
            <a:ext cx="162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HKL CH / CHF 9.50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B4577210-D6FB-A3D5-4962-9EF27BA3FCF0}"/>
              </a:ext>
            </a:extLst>
          </p:cNvPr>
          <p:cNvSpPr txBox="1"/>
          <p:nvPr/>
        </p:nvSpPr>
        <p:spPr>
          <a:xfrm>
            <a:off x="2200275" y="6400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CH" dirty="0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DDCC76AA-7BCF-9914-0B24-F17604AEB593}"/>
              </a:ext>
            </a:extLst>
          </p:cNvPr>
          <p:cNvSpPr txBox="1"/>
          <p:nvPr/>
        </p:nvSpPr>
        <p:spPr>
          <a:xfrm>
            <a:off x="3102925" y="3055708"/>
            <a:ext cx="162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HKL CH / CHF 11.50</a:t>
            </a: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0D4341B0-662B-1780-B5AC-AEA0C691EC1A}"/>
              </a:ext>
            </a:extLst>
          </p:cNvPr>
          <p:cNvSpPr txBox="1"/>
          <p:nvPr/>
        </p:nvSpPr>
        <p:spPr>
          <a:xfrm>
            <a:off x="3102924" y="3966197"/>
            <a:ext cx="162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HKL CH / CHF 11.50</a:t>
            </a:r>
          </a:p>
        </p:txBody>
      </p:sp>
      <p:sp>
        <p:nvSpPr>
          <p:cNvPr id="34" name="Textfeld 33">
            <a:extLst>
              <a:ext uri="{FF2B5EF4-FFF2-40B4-BE49-F238E27FC236}">
                <a16:creationId xmlns:a16="http://schemas.microsoft.com/office/drawing/2014/main" id="{C788570B-AD5C-192D-6EA4-04CCB0E6E854}"/>
              </a:ext>
            </a:extLst>
          </p:cNvPr>
          <p:cNvSpPr txBox="1"/>
          <p:nvPr/>
        </p:nvSpPr>
        <p:spPr>
          <a:xfrm>
            <a:off x="3087544" y="4894542"/>
            <a:ext cx="162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HKL CH / CHF 11.50</a:t>
            </a:r>
          </a:p>
        </p:txBody>
      </p:sp>
      <p:sp>
        <p:nvSpPr>
          <p:cNvPr id="36" name="Textfeld 35">
            <a:extLst>
              <a:ext uri="{FF2B5EF4-FFF2-40B4-BE49-F238E27FC236}">
                <a16:creationId xmlns:a16="http://schemas.microsoft.com/office/drawing/2014/main" id="{6ABD9933-7828-FF55-4447-41B073B5B611}"/>
              </a:ext>
            </a:extLst>
          </p:cNvPr>
          <p:cNvSpPr txBox="1"/>
          <p:nvPr/>
        </p:nvSpPr>
        <p:spPr>
          <a:xfrm>
            <a:off x="3102923" y="5833827"/>
            <a:ext cx="16287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1400" dirty="0"/>
              <a:t>HKL CH / CHF 11.50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DFFE65AF-0244-745F-B9E1-5EA11A8A3667}"/>
              </a:ext>
            </a:extLst>
          </p:cNvPr>
          <p:cNvSpPr txBox="1"/>
          <p:nvPr/>
        </p:nvSpPr>
        <p:spPr>
          <a:xfrm>
            <a:off x="8354670" y="2546577"/>
            <a:ext cx="3550494" cy="2539157"/>
          </a:xfrm>
          <a:prstGeom prst="rect">
            <a:avLst/>
          </a:prstGeom>
          <a:solidFill>
            <a:schemeClr val="accent2">
              <a:lumMod val="60000"/>
              <a:lumOff val="40000"/>
              <a:alpha val="20000"/>
            </a:schemeClr>
          </a:solidFill>
          <a:ln>
            <a:noFill/>
          </a:ln>
        </p:spPr>
        <p:txBody>
          <a:bodyPr wrap="square" rtlCol="0">
            <a:spAutoFit/>
          </a:bodyPr>
          <a:lstStyle/>
          <a:p>
            <a:r>
              <a:rPr lang="de-CH" sz="1650" b="1" dirty="0">
                <a:latin typeface="Arial Nova" panose="020B0504020202020204" pitchFamily="34" charset="0"/>
              </a:rPr>
              <a:t>Aktuell in der Vitrine</a:t>
            </a:r>
          </a:p>
          <a:p>
            <a:endParaRPr lang="de-CH" dirty="0">
              <a:latin typeface="Arial Nova" panose="020B0504020202020204" pitchFamily="34" charset="0"/>
            </a:endParaRPr>
          </a:p>
          <a:p>
            <a:r>
              <a:rPr lang="de-CH" dirty="0">
                <a:latin typeface="Arial Nova" panose="020B0504020202020204" pitchFamily="34" charset="0"/>
              </a:rPr>
              <a:t>Ei-Sandwich</a:t>
            </a:r>
          </a:p>
          <a:p>
            <a:endParaRPr lang="de-CH" dirty="0">
              <a:latin typeface="Arial Nova" panose="020B0504020202020204" pitchFamily="34" charset="0"/>
            </a:endParaRPr>
          </a:p>
          <a:p>
            <a:r>
              <a:rPr lang="de-CH">
                <a:latin typeface="Arial Nova" panose="020B0504020202020204" pitchFamily="34" charset="0"/>
              </a:rPr>
              <a:t>Poulet</a:t>
            </a:r>
            <a:r>
              <a:rPr lang="de-CH" dirty="0">
                <a:latin typeface="Arial Nova" panose="020B0504020202020204" pitchFamily="34" charset="0"/>
              </a:rPr>
              <a:t>-</a:t>
            </a:r>
            <a:r>
              <a:rPr lang="de-CH">
                <a:latin typeface="Arial Nova" panose="020B0504020202020204" pitchFamily="34" charset="0"/>
              </a:rPr>
              <a:t>Schnitzelbrot </a:t>
            </a:r>
            <a:r>
              <a:rPr lang="de-CH" dirty="0">
                <a:latin typeface="Arial Nova" panose="020B0504020202020204" pitchFamily="34" charset="0"/>
              </a:rPr>
              <a:t>mit Currysauce</a:t>
            </a:r>
          </a:p>
          <a:p>
            <a:endParaRPr lang="de-CH" dirty="0">
              <a:latin typeface="Arial Nova" panose="020B0504020202020204" pitchFamily="34" charset="0"/>
            </a:endParaRPr>
          </a:p>
          <a:p>
            <a:r>
              <a:rPr lang="de-CH" dirty="0">
                <a:latin typeface="Arial Nova" panose="020B0504020202020204" pitchFamily="34" charset="0"/>
              </a:rPr>
              <a:t>Verschiedene Früchtekuchen</a:t>
            </a:r>
          </a:p>
          <a:p>
            <a:endParaRPr lang="de-CH" sz="1650" dirty="0">
              <a:latin typeface="Arial Nova" panose="020B0504020202020204" pitchFamily="34" charset="0"/>
            </a:endParaRPr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5AFA6B9E-B243-E30C-6401-FF079BECC84A}"/>
              </a:ext>
            </a:extLst>
          </p:cNvPr>
          <p:cNvSpPr txBox="1"/>
          <p:nvPr/>
        </p:nvSpPr>
        <p:spPr>
          <a:xfrm>
            <a:off x="8357047" y="1360661"/>
            <a:ext cx="367699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de-CH" sz="2400" b="1" dirty="0">
                <a:latin typeface="Arial Nova" panose="020B0504020202020204" pitchFamily="34" charset="0"/>
              </a:rPr>
              <a:t>26.10.2026 – 30.10.2026</a:t>
            </a:r>
          </a:p>
          <a:p>
            <a:r>
              <a:rPr lang="de-CH" sz="1600" b="1" dirty="0">
                <a:latin typeface="Arial Nova" panose="020B0504020202020204" pitchFamily="34" charset="0"/>
              </a:rPr>
              <a:t>Montag – Freitag : 08:00 – 16:00 Uhr</a:t>
            </a:r>
          </a:p>
        </p:txBody>
      </p:sp>
    </p:spTree>
    <p:extLst>
      <p:ext uri="{BB962C8B-B14F-4D97-AF65-F5344CB8AC3E}">
        <p14:creationId xmlns:p14="http://schemas.microsoft.com/office/powerpoint/2010/main" val="893582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626464-0b9e-4434-b92c-4007ba12a4d1" xsi:nil="true"/>
    <lcf76f155ced4ddcb4097134ff3c332f xmlns="8f59ed6d-4ef8-4a08-9ef9-6d4bd6e7ff3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CD9B6A9A85516488A10F87EB651253B" ma:contentTypeVersion="13" ma:contentTypeDescription="Ein neues Dokument erstellen." ma:contentTypeScope="" ma:versionID="a4f4fdb1d10f450f3d58436b91714009">
  <xsd:schema xmlns:xsd="http://www.w3.org/2001/XMLSchema" xmlns:xs="http://www.w3.org/2001/XMLSchema" xmlns:p="http://schemas.microsoft.com/office/2006/metadata/properties" xmlns:ns2="8f59ed6d-4ef8-4a08-9ef9-6d4bd6e7ff3a" xmlns:ns3="45626464-0b9e-4434-b92c-4007ba12a4d1" targetNamespace="http://schemas.microsoft.com/office/2006/metadata/properties" ma:root="true" ma:fieldsID="b77a762130fc4c9f52d5153dbc021639" ns2:_="" ns3:_="">
    <xsd:import namespace="8f59ed6d-4ef8-4a08-9ef9-6d4bd6e7ff3a"/>
    <xsd:import namespace="45626464-0b9e-4434-b92c-4007ba12a4d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59ed6d-4ef8-4a08-9ef9-6d4bd6e7ff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ierungen" ma:readOnly="false" ma:fieldId="{5cf76f15-5ced-4ddc-b409-7134ff3c332f}" ma:taxonomyMulti="true" ma:sspId="2fc8ba72-e012-4b79-8e53-b68dde6d3a1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626464-0b9e-4434-b92c-4007ba12a4d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da941bd-8dcf-4037-8da7-dda84c2795b1}" ma:internalName="TaxCatchAll" ma:showField="CatchAllData" ma:web="45626464-0b9e-4434-b92c-4007ba12a4d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4928EE-F934-4CC6-A616-8FA73323D1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274BD6-6674-46AA-B4B1-45D27D958A2F}">
  <ds:schemaRefs>
    <ds:schemaRef ds:uri="http://schemas.microsoft.com/office/infopath/2007/PartnerControls"/>
    <ds:schemaRef ds:uri="8f59ed6d-4ef8-4a08-9ef9-6d4bd6e7ff3a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www.w3.org/XML/1998/namespace"/>
    <ds:schemaRef ds:uri="45626464-0b9e-4434-b92c-4007ba12a4d1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A573589F-E999-4A76-8092-16B0231763A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59ed6d-4ef8-4a08-9ef9-6d4bd6e7ff3a"/>
    <ds:schemaRef ds:uri="45626464-0b9e-4434-b92c-4007ba12a4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146</Words>
  <Application>Microsoft Office PowerPoint</Application>
  <PresentationFormat>Breitbild</PresentationFormat>
  <Paragraphs>40</Paragraphs>
  <Slides>1</Slides>
  <Notes>0</Notes>
  <HiddenSlides>0</HiddenSlides>
  <MMClips>0</MMClips>
  <ScaleCrop>false</ScaleCrop>
  <HeadingPairs>
    <vt:vector size="8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Arial Nova</vt:lpstr>
      <vt:lpstr>Office</vt:lpstr>
      <vt:lpstr>Worksheet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Walder Jürg, bzemme</dc:creator>
  <cp:lastModifiedBy>Markus Roth</cp:lastModifiedBy>
  <cp:revision>54</cp:revision>
  <cp:lastPrinted>2026-10-09T09:45:02Z</cp:lastPrinted>
  <dcterms:created xsi:type="dcterms:W3CDTF">2024-10-24T10:38:49Z</dcterms:created>
  <dcterms:modified xsi:type="dcterms:W3CDTF">2026-10-22T16:49:01Z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0x0101007CD9B6A9A85516488A10F87EB651253B</vt:lpwstr>
  </property>
  <property fmtid="{D5CDD505-2E9C-101B-9397-08002B2CF9AE}" pid="3" name="MediaServiceImageTags">
    <vt:lpwstr/>
  </property>
</Properties>
</file>